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67" r:id="rId3"/>
    <p:sldId id="257" r:id="rId4"/>
    <p:sldId id="258" r:id="rId5"/>
    <p:sldId id="266" r:id="rId6"/>
    <p:sldId id="259" r:id="rId7"/>
    <p:sldId id="260" r:id="rId8"/>
    <p:sldId id="261" r:id="rId9"/>
    <p:sldId id="262" r:id="rId10"/>
    <p:sldId id="263" r:id="rId11"/>
    <p:sldId id="264" r:id="rId12"/>
    <p:sldId id="268" r:id="rId13"/>
    <p:sldId id="265" r:id="rId14"/>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986" autoAdjust="0"/>
    <p:restoredTop sz="94660"/>
  </p:normalViewPr>
  <p:slideViewPr>
    <p:cSldViewPr snapToGrid="0">
      <p:cViewPr>
        <p:scale>
          <a:sx n="96" d="100"/>
          <a:sy n="96" d="100"/>
        </p:scale>
        <p:origin x="-178"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B4E2B88-68C4-4B0A-A626-7EDFB3F099D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6CC46-7AFE-4EE4-8BD3-2FBAC36BE3BF}" type="slidenum">
              <a:rPr lang="en-US" smtClean="0"/>
              <a:t>‹#›</a:t>
            </a:fld>
            <a:endParaRPr lang="en-US"/>
          </a:p>
        </p:txBody>
      </p:sp>
    </p:spTree>
    <p:extLst>
      <p:ext uri="{BB962C8B-B14F-4D97-AF65-F5344CB8AC3E}">
        <p14:creationId xmlns:p14="http://schemas.microsoft.com/office/powerpoint/2010/main" val="3425565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FB4E2B88-68C4-4B0A-A626-7EDFB3F099DD}"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6CC46-7AFE-4EE4-8BD3-2FBAC36BE3BF}" type="slidenum">
              <a:rPr lang="en-US" smtClean="0"/>
              <a:t>‹#›</a:t>
            </a:fld>
            <a:endParaRPr lang="en-US"/>
          </a:p>
        </p:txBody>
      </p:sp>
    </p:spTree>
    <p:extLst>
      <p:ext uri="{BB962C8B-B14F-4D97-AF65-F5344CB8AC3E}">
        <p14:creationId xmlns:p14="http://schemas.microsoft.com/office/powerpoint/2010/main" val="1494569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ar-SA" smtClean="0"/>
              <a:t>انقر لتحرير نمط العنوان الرئيسي</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FB4E2B88-68C4-4B0A-A626-7EDFB3F099D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6CC46-7AFE-4EE4-8BD3-2FBAC36BE3BF}" type="slidenum">
              <a:rPr lang="en-US" smtClean="0"/>
              <a:t>‹#›</a:t>
            </a:fld>
            <a:endParaRPr lang="en-US"/>
          </a:p>
        </p:txBody>
      </p:sp>
    </p:spTree>
    <p:extLst>
      <p:ext uri="{BB962C8B-B14F-4D97-AF65-F5344CB8AC3E}">
        <p14:creationId xmlns:p14="http://schemas.microsoft.com/office/powerpoint/2010/main" val="1938901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ar-SA" smtClean="0"/>
              <a:t>انقر لتحرير نمط العنوان الرئيسي</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ar-SA" smtClean="0"/>
              <a:t>تحرير أنماط النص الرئيسي</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FB4E2B88-68C4-4B0A-A626-7EDFB3F099D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6CC46-7AFE-4EE4-8BD3-2FBAC36BE3B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1088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FB4E2B88-68C4-4B0A-A626-7EDFB3F099D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6CC46-7AFE-4EE4-8BD3-2FBAC36BE3BF}" type="slidenum">
              <a:rPr lang="en-US" smtClean="0"/>
              <a:t>‹#›</a:t>
            </a:fld>
            <a:endParaRPr lang="en-US"/>
          </a:p>
        </p:txBody>
      </p:sp>
    </p:spTree>
    <p:extLst>
      <p:ext uri="{BB962C8B-B14F-4D97-AF65-F5344CB8AC3E}">
        <p14:creationId xmlns:p14="http://schemas.microsoft.com/office/powerpoint/2010/main" val="1468720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B4E2B88-68C4-4B0A-A626-7EDFB3F099DD}" type="datetimeFigureOut">
              <a:rPr lang="en-US" smtClean="0"/>
              <a:t>3/6/2024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6CC46-7AFE-4EE4-8BD3-2FBAC36BE3BF}" type="slidenum">
              <a:rPr lang="en-US" smtClean="0"/>
              <a:t>‹#›</a:t>
            </a:fld>
            <a:endParaRPr lang="en-US"/>
          </a:p>
        </p:txBody>
      </p:sp>
    </p:spTree>
    <p:extLst>
      <p:ext uri="{BB962C8B-B14F-4D97-AF65-F5344CB8AC3E}">
        <p14:creationId xmlns:p14="http://schemas.microsoft.com/office/powerpoint/2010/main" val="2975664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B4E2B88-68C4-4B0A-A626-7EDFB3F099DD}" type="datetimeFigureOut">
              <a:rPr lang="en-US" smtClean="0"/>
              <a:t>3/6/2024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6CC46-7AFE-4EE4-8BD3-2FBAC36BE3BF}" type="slidenum">
              <a:rPr lang="en-US" smtClean="0"/>
              <a:t>‹#›</a:t>
            </a:fld>
            <a:endParaRPr lang="en-US"/>
          </a:p>
        </p:txBody>
      </p:sp>
    </p:spTree>
    <p:extLst>
      <p:ext uri="{BB962C8B-B14F-4D97-AF65-F5344CB8AC3E}">
        <p14:creationId xmlns:p14="http://schemas.microsoft.com/office/powerpoint/2010/main" val="4152632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B4E2B88-68C4-4B0A-A626-7EDFB3F099D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6CC46-7AFE-4EE4-8BD3-2FBAC36BE3BF}" type="slidenum">
              <a:rPr lang="en-US" smtClean="0"/>
              <a:t>‹#›</a:t>
            </a:fld>
            <a:endParaRPr lang="en-US"/>
          </a:p>
        </p:txBody>
      </p:sp>
    </p:spTree>
    <p:extLst>
      <p:ext uri="{BB962C8B-B14F-4D97-AF65-F5344CB8AC3E}">
        <p14:creationId xmlns:p14="http://schemas.microsoft.com/office/powerpoint/2010/main" val="892378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B4E2B88-68C4-4B0A-A626-7EDFB3F099D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6CC46-7AFE-4EE4-8BD3-2FBAC36BE3BF}" type="slidenum">
              <a:rPr lang="en-US" smtClean="0"/>
              <a:t>‹#›</a:t>
            </a:fld>
            <a:endParaRPr lang="en-US"/>
          </a:p>
        </p:txBody>
      </p:sp>
    </p:spTree>
    <p:extLst>
      <p:ext uri="{BB962C8B-B14F-4D97-AF65-F5344CB8AC3E}">
        <p14:creationId xmlns:p14="http://schemas.microsoft.com/office/powerpoint/2010/main" val="1919491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3"/>
          <p:cNvSpPr>
            <a:spLocks noGrp="1"/>
          </p:cNvSpPr>
          <p:nvPr>
            <p:ph type="dt" sz="half" idx="10"/>
          </p:nvPr>
        </p:nvSpPr>
        <p:spPr/>
        <p:txBody>
          <a:bodyPr/>
          <a:lstStyle/>
          <a:p>
            <a:fld id="{FB4E2B88-68C4-4B0A-A626-7EDFB3F099D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6CC46-7AFE-4EE4-8BD3-2FBAC36BE3BF}" type="slidenum">
              <a:rPr lang="en-US" smtClean="0"/>
              <a:t>‹#›</a:t>
            </a:fld>
            <a:endParaRPr lang="en-US"/>
          </a:p>
        </p:txBody>
      </p:sp>
    </p:spTree>
    <p:extLst>
      <p:ext uri="{BB962C8B-B14F-4D97-AF65-F5344CB8AC3E}">
        <p14:creationId xmlns:p14="http://schemas.microsoft.com/office/powerpoint/2010/main" val="4255079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FB4E2B88-68C4-4B0A-A626-7EDFB3F099D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6CC46-7AFE-4EE4-8BD3-2FBAC36BE3BF}" type="slidenum">
              <a:rPr lang="en-US" smtClean="0"/>
              <a:t>‹#›</a:t>
            </a:fld>
            <a:endParaRPr lang="en-US"/>
          </a:p>
        </p:txBody>
      </p:sp>
    </p:spTree>
    <p:extLst>
      <p:ext uri="{BB962C8B-B14F-4D97-AF65-F5344CB8AC3E}">
        <p14:creationId xmlns:p14="http://schemas.microsoft.com/office/powerpoint/2010/main" val="2004963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FB4E2B88-68C4-4B0A-A626-7EDFB3F099DD}"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6CC46-7AFE-4EE4-8BD3-2FBAC36BE3BF}" type="slidenum">
              <a:rPr lang="en-US" smtClean="0"/>
              <a:t>‹#›</a:t>
            </a:fld>
            <a:endParaRPr lang="en-US"/>
          </a:p>
        </p:txBody>
      </p:sp>
    </p:spTree>
    <p:extLst>
      <p:ext uri="{BB962C8B-B14F-4D97-AF65-F5344CB8AC3E}">
        <p14:creationId xmlns:p14="http://schemas.microsoft.com/office/powerpoint/2010/main" val="2027967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B4E2B88-68C4-4B0A-A626-7EDFB3F099DD}" type="datetimeFigureOut">
              <a:rPr lang="en-US" smtClean="0"/>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C6CC46-7AFE-4EE4-8BD3-2FBAC36BE3BF}" type="slidenum">
              <a:rPr lang="en-US" smtClean="0"/>
              <a:t>‹#›</a:t>
            </a:fld>
            <a:endParaRPr lang="en-US"/>
          </a:p>
        </p:txBody>
      </p:sp>
    </p:spTree>
    <p:extLst>
      <p:ext uri="{BB962C8B-B14F-4D97-AF65-F5344CB8AC3E}">
        <p14:creationId xmlns:p14="http://schemas.microsoft.com/office/powerpoint/2010/main" val="623386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7" name="Date Placeholder 2"/>
          <p:cNvSpPr>
            <a:spLocks noGrp="1"/>
          </p:cNvSpPr>
          <p:nvPr>
            <p:ph type="dt" sz="half" idx="10"/>
          </p:nvPr>
        </p:nvSpPr>
        <p:spPr/>
        <p:txBody>
          <a:bodyPr/>
          <a:lstStyle/>
          <a:p>
            <a:fld id="{FB4E2B88-68C4-4B0A-A626-7EDFB3F099DD}" type="datetimeFigureOut">
              <a:rPr lang="en-US" smtClean="0"/>
              <a:t>3/6/2024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0C6CC46-7AFE-4EE4-8BD3-2FBAC36BE3BF}" type="slidenum">
              <a:rPr lang="en-US" smtClean="0"/>
              <a:t>‹#›</a:t>
            </a:fld>
            <a:endParaRPr lang="en-US"/>
          </a:p>
        </p:txBody>
      </p:sp>
    </p:spTree>
    <p:extLst>
      <p:ext uri="{BB962C8B-B14F-4D97-AF65-F5344CB8AC3E}">
        <p14:creationId xmlns:p14="http://schemas.microsoft.com/office/powerpoint/2010/main" val="1225694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B4E2B88-68C4-4B0A-A626-7EDFB3F099DD}" type="datetimeFigureOut">
              <a:rPr lang="en-US" smtClean="0"/>
              <a:t>3/6/2024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0C6CC46-7AFE-4EE4-8BD3-2FBAC36BE3BF}" type="slidenum">
              <a:rPr lang="en-US" smtClean="0"/>
              <a:t>‹#›</a:t>
            </a:fld>
            <a:endParaRPr lang="en-US"/>
          </a:p>
        </p:txBody>
      </p:sp>
    </p:spTree>
    <p:extLst>
      <p:ext uri="{BB962C8B-B14F-4D97-AF65-F5344CB8AC3E}">
        <p14:creationId xmlns:p14="http://schemas.microsoft.com/office/powerpoint/2010/main" val="296531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7" name="Date Placeholder 4"/>
          <p:cNvSpPr>
            <a:spLocks noGrp="1"/>
          </p:cNvSpPr>
          <p:nvPr>
            <p:ph type="dt" sz="half" idx="10"/>
          </p:nvPr>
        </p:nvSpPr>
        <p:spPr/>
        <p:txBody>
          <a:bodyPr/>
          <a:lstStyle/>
          <a:p>
            <a:fld id="{FB4E2B88-68C4-4B0A-A626-7EDFB3F099DD}" type="datetimeFigureOut">
              <a:rPr lang="en-US" smtClean="0"/>
              <a:t>3/6/2024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0C6CC46-7AFE-4EE4-8BD3-2FBAC36BE3BF}" type="slidenum">
              <a:rPr lang="en-US" smtClean="0"/>
              <a:t>‹#›</a:t>
            </a:fld>
            <a:endParaRPr lang="en-US"/>
          </a:p>
        </p:txBody>
      </p:sp>
    </p:spTree>
    <p:extLst>
      <p:ext uri="{BB962C8B-B14F-4D97-AF65-F5344CB8AC3E}">
        <p14:creationId xmlns:p14="http://schemas.microsoft.com/office/powerpoint/2010/main" val="397473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FB4E2B88-68C4-4B0A-A626-7EDFB3F099DD}"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6CC46-7AFE-4EE4-8BD3-2FBAC36BE3BF}" type="slidenum">
              <a:rPr lang="en-US" smtClean="0"/>
              <a:t>‹#›</a:t>
            </a:fld>
            <a:endParaRPr lang="en-US"/>
          </a:p>
        </p:txBody>
      </p:sp>
    </p:spTree>
    <p:extLst>
      <p:ext uri="{BB962C8B-B14F-4D97-AF65-F5344CB8AC3E}">
        <p14:creationId xmlns:p14="http://schemas.microsoft.com/office/powerpoint/2010/main" val="309751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B4E2B88-68C4-4B0A-A626-7EDFB3F099DD}" type="datetimeFigureOut">
              <a:rPr lang="en-US" smtClean="0"/>
              <a:t>3/6/2024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0C6CC46-7AFE-4EE4-8BD3-2FBAC36BE3BF}" type="slidenum">
              <a:rPr lang="en-US" smtClean="0"/>
              <a:t>‹#›</a:t>
            </a:fld>
            <a:endParaRPr lang="en-US"/>
          </a:p>
        </p:txBody>
      </p:sp>
    </p:spTree>
    <p:extLst>
      <p:ext uri="{BB962C8B-B14F-4D97-AF65-F5344CB8AC3E}">
        <p14:creationId xmlns:p14="http://schemas.microsoft.com/office/powerpoint/2010/main" val="135817808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ctr"/>
            <a:r>
              <a:rPr lang="ar-IQ" b="1" dirty="0" smtClean="0"/>
              <a:t>التحليل </a:t>
            </a:r>
            <a:r>
              <a:rPr lang="en-US" dirty="0" smtClean="0"/>
              <a:t/>
            </a:r>
            <a:br>
              <a:rPr lang="en-US" dirty="0" smtClean="0"/>
            </a:br>
            <a:r>
              <a:rPr lang="ar-IQ" b="1" dirty="0" smtClean="0"/>
              <a:t>الحركي الأثار الإيجابية في حركات الانسان </a:t>
            </a:r>
            <a:endParaRPr lang="en-US" dirty="0"/>
          </a:p>
        </p:txBody>
      </p:sp>
      <p:sp>
        <p:nvSpPr>
          <p:cNvPr id="3" name="عنوان فرعي 2"/>
          <p:cNvSpPr>
            <a:spLocks noGrp="1"/>
          </p:cNvSpPr>
          <p:nvPr>
            <p:ph type="subTitle" idx="1"/>
          </p:nvPr>
        </p:nvSpPr>
        <p:spPr/>
        <p:txBody>
          <a:bodyPr>
            <a:normAutofit/>
          </a:bodyPr>
          <a:lstStyle/>
          <a:p>
            <a:pPr algn="ctr"/>
            <a:endParaRPr lang="ar-IQ" b="1" dirty="0" smtClean="0"/>
          </a:p>
          <a:p>
            <a:pPr algn="ctr"/>
            <a:r>
              <a:rPr lang="ar-IQ" b="1" smtClean="0"/>
              <a:t>اعداد أ</a:t>
            </a:r>
            <a:r>
              <a:rPr lang="ar-IQ" b="1" dirty="0" smtClean="0"/>
              <a:t>. م. د زهير سالم عبد الرزاق</a:t>
            </a:r>
          </a:p>
        </p:txBody>
      </p:sp>
    </p:spTree>
    <p:extLst>
      <p:ext uri="{BB962C8B-B14F-4D97-AF65-F5344CB8AC3E}">
        <p14:creationId xmlns:p14="http://schemas.microsoft.com/office/powerpoint/2010/main" val="255449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b="1" dirty="0"/>
              <a:t>خطوات التحليل الحركي </a:t>
            </a:r>
            <a:endParaRPr lang="en-US" dirty="0"/>
          </a:p>
        </p:txBody>
      </p:sp>
      <p:sp>
        <p:nvSpPr>
          <p:cNvPr id="3" name="عنصر نائب للمحتوى 2"/>
          <p:cNvSpPr>
            <a:spLocks noGrp="1"/>
          </p:cNvSpPr>
          <p:nvPr>
            <p:ph idx="1"/>
          </p:nvPr>
        </p:nvSpPr>
        <p:spPr>
          <a:xfrm>
            <a:off x="838200" y="1727855"/>
            <a:ext cx="10515600" cy="4351338"/>
          </a:xfrm>
        </p:spPr>
        <p:txBody>
          <a:bodyPr>
            <a:normAutofit/>
          </a:bodyPr>
          <a:lstStyle/>
          <a:p>
            <a:pPr lvl="0" algn="just" rtl="1"/>
            <a:r>
              <a:rPr lang="ar-IQ" sz="1800" b="1" dirty="0"/>
              <a:t>تسجيل الحركة كاملة .</a:t>
            </a:r>
            <a:endParaRPr lang="en-US" sz="1800" b="1" dirty="0"/>
          </a:p>
          <a:p>
            <a:pPr lvl="0" algn="just" rtl="1"/>
            <a:r>
              <a:rPr lang="ar-IQ" sz="1800" b="1" dirty="0"/>
              <a:t>إعادة الحركة عدة مرات لمعرفة المتغيرات .</a:t>
            </a:r>
            <a:endParaRPr lang="en-US" sz="1800" b="1" dirty="0"/>
          </a:p>
          <a:p>
            <a:pPr lvl="0" algn="just" rtl="1"/>
            <a:r>
              <a:rPr lang="ar-IQ" sz="1800" b="1" dirty="0"/>
              <a:t>مقارنة الأداء المسجل مع التحسن لدى </a:t>
            </a:r>
            <a:r>
              <a:rPr lang="ar-IQ" sz="1800" b="1" dirty="0" smtClean="0"/>
              <a:t>اللاعب.</a:t>
            </a:r>
            <a:endParaRPr lang="en-US" sz="1800" b="1" dirty="0"/>
          </a:p>
          <a:p>
            <a:pPr lvl="0" algn="just" rtl="1"/>
            <a:r>
              <a:rPr lang="ar-IQ" sz="1800" b="1" dirty="0"/>
              <a:t>رسم صور وقياسات وزويا الجسم .</a:t>
            </a:r>
            <a:endParaRPr lang="en-US" sz="1800" b="1" dirty="0"/>
          </a:p>
          <a:p>
            <a:pPr lvl="0" algn="just" rtl="1"/>
            <a:r>
              <a:rPr lang="ar-IQ" sz="1800" b="1" dirty="0"/>
              <a:t>ضبط المتغيرات المقاسة ومعالجتها احصائيا من خلال البرمجيات الخاصة بالتحليل الحركي مثل </a:t>
            </a:r>
            <a:r>
              <a:rPr lang="ar-IQ" sz="1800" b="1" dirty="0" err="1"/>
              <a:t>دارفش</a:t>
            </a:r>
            <a:r>
              <a:rPr lang="ar-IQ" sz="1800" b="1" dirty="0"/>
              <a:t> , </a:t>
            </a:r>
            <a:r>
              <a:rPr lang="ar-IQ" sz="1800" b="1" dirty="0" err="1"/>
              <a:t>وكونوفا</a:t>
            </a:r>
            <a:r>
              <a:rPr lang="ar-IQ" sz="1800" b="1" dirty="0"/>
              <a:t> وغيرها </a:t>
            </a:r>
            <a:r>
              <a:rPr lang="ar-IQ" sz="1800" b="1" dirty="0" smtClean="0"/>
              <a:t>.</a:t>
            </a:r>
            <a:endParaRPr lang="ar-IQ" sz="1800" b="1" dirty="0"/>
          </a:p>
          <a:p>
            <a:pPr lvl="0" algn="just" rtl="1"/>
            <a:endParaRPr lang="ar-IQ" sz="1800" b="1" dirty="0" smtClean="0"/>
          </a:p>
          <a:p>
            <a:pPr marL="0" lvl="0" indent="0" algn="just">
              <a:buNone/>
            </a:pPr>
            <a:endParaRPr lang="en-US" sz="1800" dirty="0"/>
          </a:p>
        </p:txBody>
      </p:sp>
      <p:pic>
        <p:nvPicPr>
          <p:cNvPr id="4" name="صورة 3"/>
          <p:cNvPicPr/>
          <p:nvPr/>
        </p:nvPicPr>
        <p:blipFill>
          <a:blip r:embed="rId2"/>
          <a:stretch>
            <a:fillRect/>
          </a:stretch>
        </p:blipFill>
        <p:spPr>
          <a:xfrm>
            <a:off x="1438835" y="3899648"/>
            <a:ext cx="9695330" cy="1875544"/>
          </a:xfrm>
          <a:prstGeom prst="rect">
            <a:avLst/>
          </a:prstGeom>
        </p:spPr>
      </p:pic>
    </p:spTree>
    <p:extLst>
      <p:ext uri="{BB962C8B-B14F-4D97-AF65-F5344CB8AC3E}">
        <p14:creationId xmlns:p14="http://schemas.microsoft.com/office/powerpoint/2010/main" val="34146335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24784"/>
            <a:ext cx="10457329" cy="1325563"/>
          </a:xfrm>
        </p:spPr>
        <p:txBody>
          <a:bodyPr>
            <a:normAutofit fontScale="90000"/>
          </a:bodyPr>
          <a:lstStyle/>
          <a:p>
            <a:pPr lvl="0" algn="r" rtl="1">
              <a:lnSpc>
                <a:spcPct val="150000"/>
              </a:lnSpc>
            </a:pPr>
            <a:r>
              <a:rPr lang="ar-IQ" sz="1800" b="1" dirty="0" smtClean="0"/>
              <a:t>- الغاء </a:t>
            </a:r>
            <a:r>
              <a:rPr lang="ar-IQ" sz="1800" b="1" dirty="0"/>
              <a:t>الجانب الذاتي .</a:t>
            </a:r>
            <a:r>
              <a:rPr lang="en-US" sz="1800" b="1" dirty="0"/>
              <a:t/>
            </a:r>
            <a:br>
              <a:rPr lang="en-US" sz="1800" b="1" dirty="0"/>
            </a:br>
            <a:r>
              <a:rPr lang="ar-IQ" sz="1800" b="1" dirty="0" smtClean="0"/>
              <a:t>تفسير </a:t>
            </a:r>
            <a:r>
              <a:rPr lang="ar-IQ" sz="1800" b="1" dirty="0"/>
              <a:t>النتائج </a:t>
            </a:r>
            <a:r>
              <a:rPr lang="ar-IQ" sz="1800" b="1" dirty="0" smtClean="0"/>
              <a:t>بالأدلة </a:t>
            </a:r>
            <a:r>
              <a:rPr lang="ar-IQ" sz="1800" b="1" dirty="0"/>
              <a:t>والبراهين , مثال على ذلك تحقيق اللاعب الجاميكي يوسين بولت لوقت 9,58 في فعالية 100م هنا يجب ان نحلل زاوية الانطلاق , الوقت في 30م الأولى ,طول الخطوة وهكذا</a:t>
            </a:r>
            <a:r>
              <a:rPr lang="ar-IQ" sz="1800" b="1" dirty="0" smtClean="0"/>
              <a:t>.-</a:t>
            </a:r>
            <a:endParaRPr lang="en-US" sz="1800" b="1" dirty="0"/>
          </a:p>
        </p:txBody>
      </p:sp>
      <p:pic>
        <p:nvPicPr>
          <p:cNvPr id="4" name="عنصر نائب للمحتوى 3"/>
          <p:cNvPicPr>
            <a:picLocks noGrp="1"/>
          </p:cNvPicPr>
          <p:nvPr>
            <p:ph idx="1"/>
          </p:nvPr>
        </p:nvPicPr>
        <p:blipFill>
          <a:blip r:embed="rId2"/>
          <a:stretch>
            <a:fillRect/>
          </a:stretch>
        </p:blipFill>
        <p:spPr>
          <a:xfrm>
            <a:off x="1277471" y="2218765"/>
            <a:ext cx="10018057" cy="3496235"/>
          </a:xfrm>
          <a:prstGeom prst="rect">
            <a:avLst/>
          </a:prstGeom>
        </p:spPr>
      </p:pic>
    </p:spTree>
    <p:extLst>
      <p:ext uri="{BB962C8B-B14F-4D97-AF65-F5344CB8AC3E}">
        <p14:creationId xmlns:p14="http://schemas.microsoft.com/office/powerpoint/2010/main" val="1407390588"/>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BREAKDOWN_ The FASTEST Sprinter in the World (Usain Bolt).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326002"/>
            <a:ext cx="12030324" cy="6162261"/>
          </a:xfrm>
        </p:spPr>
      </p:pic>
    </p:spTree>
    <p:extLst>
      <p:ext uri="{BB962C8B-B14F-4D97-AF65-F5344CB8AC3E}">
        <p14:creationId xmlns:p14="http://schemas.microsoft.com/office/powerpoint/2010/main" val="23150377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b="1" dirty="0"/>
              <a:t>الأهداف أو الأغراض للتحليل الحركي</a:t>
            </a:r>
            <a:r>
              <a:rPr lang="en-US" dirty="0"/>
              <a:t>: </a:t>
            </a:r>
          </a:p>
        </p:txBody>
      </p:sp>
      <p:sp>
        <p:nvSpPr>
          <p:cNvPr id="3" name="عنصر نائب للمحتوى 2"/>
          <p:cNvSpPr>
            <a:spLocks noGrp="1"/>
          </p:cNvSpPr>
          <p:nvPr>
            <p:ph idx="1"/>
          </p:nvPr>
        </p:nvSpPr>
        <p:spPr>
          <a:xfrm>
            <a:off x="646112" y="2052918"/>
            <a:ext cx="9403742" cy="4195481"/>
          </a:xfrm>
        </p:spPr>
        <p:txBody>
          <a:bodyPr>
            <a:normAutofit/>
          </a:bodyPr>
          <a:lstStyle/>
          <a:p>
            <a:pPr algn="just" rtl="1">
              <a:lnSpc>
                <a:spcPct val="150000"/>
              </a:lnSpc>
            </a:pPr>
            <a:r>
              <a:rPr lang="ar-SA" sz="1600" b="1" dirty="0"/>
              <a:t>أن التحليل </a:t>
            </a:r>
            <a:r>
              <a:rPr lang="ar-SA" sz="1600" b="1" dirty="0" err="1"/>
              <a:t>البايوميكانيكي</a:t>
            </a:r>
            <a:r>
              <a:rPr lang="ar-SA" sz="1600" b="1" dirty="0"/>
              <a:t> للمهارات الحركية يشتمل على تجزئة الحركة المراد دراستها إلى أقسامه ومكوناتها المترابطة وتقرير طبيعة كل جزء أو قسم من أقسام الانسان والقوانين الحركة وتفسير العلاقات المترابطة للأداء الحركي وفقاً والمتغيرات الميكانيكية والتشريحية والتي تتحكم بالأداء المثالي للحركة فالتحليل الحركي يعطي الأجوبة الدقيقة للأسئلة التالية</a:t>
            </a:r>
            <a:r>
              <a:rPr lang="en-US" sz="1600" b="1" dirty="0"/>
              <a:t> -: .</a:t>
            </a:r>
            <a:r>
              <a:rPr lang="en-US" sz="1600" b="1" dirty="0" smtClean="0"/>
              <a:t>1</a:t>
            </a:r>
            <a:endParaRPr lang="ar-IQ" sz="1600" b="1" dirty="0" smtClean="0"/>
          </a:p>
          <a:p>
            <a:pPr algn="just" rtl="1">
              <a:lnSpc>
                <a:spcPct val="150000"/>
              </a:lnSpc>
            </a:pPr>
            <a:r>
              <a:rPr lang="en-US" sz="1600" b="1" dirty="0" smtClean="0"/>
              <a:t> </a:t>
            </a:r>
            <a:r>
              <a:rPr lang="ar-SA" sz="1600" b="1" dirty="0"/>
              <a:t>ما هي المفاصل والعظام المشاركة في أداء الواجب الحركي</a:t>
            </a:r>
            <a:r>
              <a:rPr lang="en-US" sz="1600" b="1" dirty="0"/>
              <a:t>.</a:t>
            </a:r>
            <a:endParaRPr lang="en-US" sz="1600" dirty="0"/>
          </a:p>
          <a:p>
            <a:pPr algn="just" rtl="1"/>
            <a:r>
              <a:rPr lang="ar-IQ" sz="1600" b="1" dirty="0"/>
              <a:t> </a:t>
            </a:r>
            <a:r>
              <a:rPr lang="ar-SA" sz="1600" b="1" dirty="0" smtClean="0"/>
              <a:t>ما </a:t>
            </a:r>
            <a:r>
              <a:rPr lang="ar-SA" sz="1600" b="1" dirty="0"/>
              <a:t>هي الحركات ونوعها التي تقوم بها تلك المفاصل خلال الأداء الحركي</a:t>
            </a:r>
            <a:r>
              <a:rPr lang="en-US" sz="1600" b="1" dirty="0"/>
              <a:t>. </a:t>
            </a:r>
            <a:endParaRPr lang="en-US" sz="1600" dirty="0"/>
          </a:p>
          <a:p>
            <a:pPr lvl="0" algn="just" rtl="1"/>
            <a:r>
              <a:rPr lang="ar-SA" sz="1600" b="1" dirty="0"/>
              <a:t> هل أن المفاصل المشاركة في الواجب الحركي تتحرك لمديات حركية واسعة أم قصيرة. 4- ما هي العضلات المشاركة في العمل الحركي</a:t>
            </a:r>
            <a:r>
              <a:rPr lang="en-US" sz="1600" b="1" dirty="0"/>
              <a:t>.  </a:t>
            </a:r>
            <a:endParaRPr lang="en-US" sz="1600" dirty="0"/>
          </a:p>
          <a:p>
            <a:pPr lvl="0" algn="just" rtl="1"/>
            <a:r>
              <a:rPr lang="ar-SA" sz="1600" b="1" dirty="0"/>
              <a:t>ما هي طبيعة انقباض العضلات المشاركة في الأداء الحركي</a:t>
            </a:r>
            <a:r>
              <a:rPr lang="en-US" sz="1600" b="1" dirty="0"/>
              <a:t>. </a:t>
            </a:r>
            <a:endParaRPr lang="en-US" sz="1600" dirty="0"/>
          </a:p>
          <a:p>
            <a:pPr lvl="0" algn="just" rtl="1"/>
            <a:r>
              <a:rPr lang="en-US" sz="1600" b="1" dirty="0"/>
              <a:t> </a:t>
            </a:r>
            <a:r>
              <a:rPr lang="ar-SA" sz="1600" b="1" dirty="0"/>
              <a:t>ما هو نوع الشدة ومستوياتها التي تعطيها العضلات المشاركة.</a:t>
            </a:r>
            <a:endParaRPr lang="en-US" sz="1600" dirty="0"/>
          </a:p>
          <a:p>
            <a:pPr lvl="0" algn="just" rtl="1"/>
            <a:r>
              <a:rPr lang="en-US" sz="1600" b="1" dirty="0"/>
              <a:t> </a:t>
            </a:r>
            <a:r>
              <a:rPr lang="ar-SA" sz="1600" b="1" dirty="0"/>
              <a:t>ما هي القوانين والمتغيرات والأسس الميكانيكية المثالية والاقتصادية للأداء الحركي</a:t>
            </a:r>
            <a:r>
              <a:rPr lang="en-US" sz="1600" b="1" dirty="0"/>
              <a:t>. </a:t>
            </a:r>
            <a:endParaRPr lang="en-US" sz="1600" dirty="0"/>
          </a:p>
          <a:p>
            <a:pPr lvl="0" algn="just" rtl="1"/>
            <a:r>
              <a:rPr lang="ar-SA" sz="1600" b="1" dirty="0"/>
              <a:t>ما هي الأسس الحركية ذات العالقة بتجنب الإصابات</a:t>
            </a:r>
            <a:r>
              <a:rPr lang="en-US" sz="1600" b="1" dirty="0"/>
              <a:t> . </a:t>
            </a:r>
            <a:r>
              <a:rPr lang="ar-SA" sz="1600" b="1" dirty="0"/>
              <a:t>أن نجاح التحليل الحركي في تحديد نقاط الضعف والقوة في الأداء الحركي يعتمد بشكل كبير على تحديد أهداف التحليل الحركي للمهارة المراد دراسته</a:t>
            </a:r>
            <a:endParaRPr lang="en-US" sz="1600" dirty="0"/>
          </a:p>
        </p:txBody>
      </p:sp>
    </p:spTree>
    <p:extLst>
      <p:ext uri="{BB962C8B-B14F-4D97-AF65-F5344CB8AC3E}">
        <p14:creationId xmlns:p14="http://schemas.microsoft.com/office/powerpoint/2010/main" val="29631529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17673" y="365254"/>
            <a:ext cx="9404723" cy="1400530"/>
          </a:xfrm>
        </p:spPr>
        <p:txBody>
          <a:bodyPr/>
          <a:lstStyle/>
          <a:p>
            <a:pPr algn="just" rtl="1"/>
            <a:r>
              <a:rPr lang="ar-IQ" sz="2000" dirty="0" smtClean="0"/>
              <a:t>ان التحليل الحركي يستخدم لكل المشاكل التي تتعلق </a:t>
            </a:r>
            <a:r>
              <a:rPr lang="ar-IQ" sz="2000" b="1" dirty="0" smtClean="0"/>
              <a:t>بالتعلم الحركي والانجاز الرياضي العالي</a:t>
            </a:r>
            <a:r>
              <a:rPr lang="ar-IQ" sz="2000" dirty="0" smtClean="0"/>
              <a:t> . يقوم بتشخيص الحركات وأجزائها ومقارنة هذه الأجزاء المحللة </a:t>
            </a:r>
            <a:r>
              <a:rPr lang="ar-IQ" sz="2000" dirty="0" err="1" smtClean="0"/>
              <a:t>بانجاز</a:t>
            </a:r>
            <a:r>
              <a:rPr lang="ar-IQ" sz="2000" dirty="0" smtClean="0"/>
              <a:t> حركي آخر . التحليل الحركي يجيب عن الكثير من الأسئلة التي تتعلق بالإنجاز الرياضي او كيف يمكن تحقيق الهدف المرسوم او كيف تتم الحركة </a:t>
            </a:r>
            <a:r>
              <a:rPr lang="ar-IQ" sz="1600" b="1" dirty="0" smtClean="0"/>
              <a:t>.</a:t>
            </a:r>
            <a:endParaRPr lang="en-US" sz="1600" b="1" dirty="0"/>
          </a:p>
        </p:txBody>
      </p:sp>
      <p:sp>
        <p:nvSpPr>
          <p:cNvPr id="3" name="عنصر نائب للمحتوى 2"/>
          <p:cNvSpPr>
            <a:spLocks noGrp="1"/>
          </p:cNvSpPr>
          <p:nvPr>
            <p:ph idx="1"/>
          </p:nvPr>
        </p:nvSpPr>
        <p:spPr/>
        <p:txBody>
          <a:bodyPr/>
          <a:lstStyle/>
          <a:p>
            <a:endParaRPr lang="en-US" dirty="0"/>
          </a:p>
          <a:p>
            <a:pPr algn="just" rtl="1"/>
            <a:r>
              <a:rPr lang="ar-IQ" dirty="0"/>
              <a:t>إن التحليل الحركي هو أحد المرتكزات الأساسية </a:t>
            </a:r>
            <a:r>
              <a:rPr lang="ar-IQ" b="1" dirty="0"/>
              <a:t>لتقويم مستوى الأداء </a:t>
            </a:r>
            <a:r>
              <a:rPr lang="ar-IQ" dirty="0"/>
              <a:t>والتي من خلالها يمكننا مساعدة المدرس أو المدرب في معرفة مدى نجاح مناهجهم في تحقيق المستوى المطلوب، إضافة إلى تحديد نقاط الضعف في الأداء والعمل على تصحيحها لرفع مستوى اللاعبين، لهذا فان التحليل الحركي يعد أكثر الموازين صدقاً في التقويم والتوجيه التحليل </a:t>
            </a:r>
            <a:r>
              <a:rPr lang="ar-IQ" dirty="0" smtClean="0"/>
              <a:t>.</a:t>
            </a:r>
          </a:p>
          <a:p>
            <a:pPr algn="just" rtl="1"/>
            <a:r>
              <a:rPr lang="ar-IQ" dirty="0"/>
              <a:t>هو علم يبحث في </a:t>
            </a:r>
            <a:r>
              <a:rPr lang="ar-IQ" b="1" dirty="0" smtClean="0"/>
              <a:t>الاداء</a:t>
            </a:r>
            <a:r>
              <a:rPr lang="ar-IQ" dirty="0" smtClean="0"/>
              <a:t> ويسعى </a:t>
            </a:r>
            <a:r>
              <a:rPr lang="ar-IQ" dirty="0"/>
              <a:t>الى دراسة أجزاء الحركة ومكوناتها </a:t>
            </a:r>
            <a:r>
              <a:rPr lang="ar-IQ" dirty="0" smtClean="0"/>
              <a:t>للوصول الى دقائقها)1</a:t>
            </a:r>
            <a:r>
              <a:rPr lang="ar-IQ" dirty="0"/>
              <a:t>( سعيا وراء أداء أفضل , وهو احد وسائل المعرفة الدقيقة للمسار بهدف التحسين والتطور . </a:t>
            </a:r>
            <a:r>
              <a:rPr lang="ar-IQ" dirty="0" smtClean="0"/>
              <a:t>فمن خلال التحليل الحركي نستطيع الاجابة عن الكثير من الاسئلة المتعلقة بالأداء الرياضي، فمثلا كيف تتم الحركة او كيف نحقق الهدف المرسوم منها أو من شكلها وما تأثيرها في الجسم أو ما هي الصفات الميكانيكية والفسلجية أو التشريحية للحركة , وكيف يختلف </a:t>
            </a:r>
            <a:r>
              <a:rPr lang="ar-IQ" dirty="0"/>
              <a:t>الرياضي </a:t>
            </a:r>
            <a:r>
              <a:rPr lang="ar-IQ" dirty="0" smtClean="0"/>
              <a:t>المبتدئ عن الرياضي المتقدم في الاداء الحركي , </a:t>
            </a:r>
            <a:r>
              <a:rPr lang="ar-IQ" dirty="0"/>
              <a:t>ان </a:t>
            </a:r>
            <a:r>
              <a:rPr lang="ar-IQ" dirty="0" smtClean="0"/>
              <a:t>هذه الاسئلة هي نماذج  </a:t>
            </a:r>
            <a:r>
              <a:rPr lang="ar-IQ" dirty="0"/>
              <a:t>لكثير من </a:t>
            </a:r>
            <a:r>
              <a:rPr lang="ar-IQ" dirty="0" smtClean="0"/>
              <a:t>الاسئلة التي </a:t>
            </a:r>
            <a:r>
              <a:rPr lang="ar-IQ" dirty="0"/>
              <a:t>يمكن </a:t>
            </a:r>
            <a:r>
              <a:rPr lang="ar-IQ" dirty="0" smtClean="0"/>
              <a:t>الاجابة عنها </a:t>
            </a:r>
            <a:r>
              <a:rPr lang="ar-IQ" dirty="0"/>
              <a:t>في التحليل الحركي لتحقيق </a:t>
            </a:r>
            <a:r>
              <a:rPr lang="ar-IQ" dirty="0" smtClean="0"/>
              <a:t>الانجاز العالي</a:t>
            </a:r>
          </a:p>
          <a:p>
            <a:pPr algn="just" rtl="1"/>
            <a:endParaRPr lang="en-US" dirty="0"/>
          </a:p>
        </p:txBody>
      </p:sp>
    </p:spTree>
    <p:extLst>
      <p:ext uri="{BB962C8B-B14F-4D97-AF65-F5344CB8AC3E}">
        <p14:creationId xmlns:p14="http://schemas.microsoft.com/office/powerpoint/2010/main" val="364344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24784"/>
            <a:ext cx="10515600" cy="1325563"/>
          </a:xfrm>
        </p:spPr>
        <p:txBody>
          <a:bodyPr/>
          <a:lstStyle/>
          <a:p>
            <a:pPr algn="ctr"/>
            <a:r>
              <a:rPr lang="ar-IQ" b="1" dirty="0" smtClean="0"/>
              <a:t>الحركات الرياضية</a:t>
            </a:r>
            <a:endParaRPr lang="en-US" b="1" dirty="0"/>
          </a:p>
        </p:txBody>
      </p:sp>
      <p:pic>
        <p:nvPicPr>
          <p:cNvPr id="4" name="عنصر نائب للمحتوى 3"/>
          <p:cNvPicPr>
            <a:picLocks noGrp="1"/>
          </p:cNvPicPr>
          <p:nvPr>
            <p:ph idx="1"/>
          </p:nvPr>
        </p:nvPicPr>
        <p:blipFill>
          <a:blip r:embed="rId2"/>
          <a:stretch>
            <a:fillRect/>
          </a:stretch>
        </p:blipFill>
        <p:spPr>
          <a:xfrm>
            <a:off x="838200" y="1896037"/>
            <a:ext cx="10336306" cy="3899645"/>
          </a:xfrm>
          <a:prstGeom prst="rect">
            <a:avLst/>
          </a:prstGeom>
        </p:spPr>
      </p:pic>
    </p:spTree>
    <p:extLst>
      <p:ext uri="{BB962C8B-B14F-4D97-AF65-F5344CB8AC3E}">
        <p14:creationId xmlns:p14="http://schemas.microsoft.com/office/powerpoint/2010/main" val="349035732"/>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42682" y="500062"/>
            <a:ext cx="10515600" cy="1325563"/>
          </a:xfrm>
        </p:spPr>
        <p:txBody>
          <a:bodyPr>
            <a:noAutofit/>
          </a:bodyPr>
          <a:lstStyle/>
          <a:p>
            <a:pPr algn="just" rtl="1">
              <a:lnSpc>
                <a:spcPct val="150000"/>
              </a:lnSpc>
            </a:pPr>
            <a:r>
              <a:rPr lang="ar-SA" sz="1800" b="1" u="sng" dirty="0" err="1"/>
              <a:t>البايوميكانيك</a:t>
            </a:r>
            <a:r>
              <a:rPr lang="ar-SA" sz="1800" b="1" dirty="0"/>
              <a:t> علم تشخيصي تقويمي يبحث في تطبيقات قوانين الحركة على حركة الكائن الحي، ان المصطلح اللاتيني يتكون من مقطعين وكما هو مذكور في كل المصادر حيث ان المقطع الاول </a:t>
            </a:r>
            <a:r>
              <a:rPr lang="en-US" sz="1800" b="1" dirty="0"/>
              <a:t>Bio </a:t>
            </a:r>
            <a:r>
              <a:rPr lang="ar-IQ" sz="1800" b="1" dirty="0" smtClean="0"/>
              <a:t> </a:t>
            </a:r>
            <a:r>
              <a:rPr lang="ar-SA" sz="1800" b="1" dirty="0" smtClean="0"/>
              <a:t>ويعني </a:t>
            </a:r>
            <a:r>
              <a:rPr lang="ar-SA" sz="1800" b="1" dirty="0"/>
              <a:t>حيوي والثاني </a:t>
            </a:r>
            <a:r>
              <a:rPr lang="en-US" sz="1800" b="1" dirty="0"/>
              <a:t>Mechanics </a:t>
            </a:r>
            <a:r>
              <a:rPr lang="ar-IQ" sz="1800" b="1" dirty="0" smtClean="0"/>
              <a:t> </a:t>
            </a:r>
            <a:r>
              <a:rPr lang="ar-SA" sz="1800" b="1" dirty="0" smtClean="0"/>
              <a:t>ويعني </a:t>
            </a:r>
            <a:r>
              <a:rPr lang="ar-SA" sz="1800" b="1" dirty="0"/>
              <a:t>الميكانيكـــا او الالة</a:t>
            </a:r>
            <a:r>
              <a:rPr lang="en-US" sz="1800" b="1" dirty="0"/>
              <a:t>. </a:t>
            </a:r>
            <a:r>
              <a:rPr lang="ar-SA" sz="1800" b="1" dirty="0"/>
              <a:t>يعني علم دراسة حركة الانسان بشكل عام وفق مفاهيم علوم الرياضة يعني علم دراسة الحركة الرياضية وكيفية الوصول الى تحقيق الانجاز العالي</a:t>
            </a:r>
            <a:r>
              <a:rPr lang="en-US" sz="1800" dirty="0"/>
              <a:t>.</a:t>
            </a:r>
          </a:p>
        </p:txBody>
      </p:sp>
      <p:sp>
        <p:nvSpPr>
          <p:cNvPr id="6" name="عنصر نائب للمحتوى 5"/>
          <p:cNvSpPr>
            <a:spLocks noGrp="1"/>
          </p:cNvSpPr>
          <p:nvPr>
            <p:ph idx="1"/>
          </p:nvPr>
        </p:nvSpPr>
        <p:spPr>
          <a:xfrm>
            <a:off x="842682" y="2079813"/>
            <a:ext cx="10694894" cy="4195481"/>
          </a:xfrm>
        </p:spPr>
        <p:txBody>
          <a:bodyPr>
            <a:normAutofit/>
          </a:bodyPr>
          <a:lstStyle/>
          <a:p>
            <a:pPr algn="just" rtl="1">
              <a:lnSpc>
                <a:spcPct val="150000"/>
              </a:lnSpc>
            </a:pPr>
            <a:r>
              <a:rPr lang="ar-IQ" sz="1800" b="1" u="sng" dirty="0"/>
              <a:t>التحليل الحركي </a:t>
            </a:r>
            <a:r>
              <a:rPr lang="ar-IQ" sz="1800" b="1" dirty="0"/>
              <a:t>هو جزء من علم </a:t>
            </a:r>
            <a:r>
              <a:rPr lang="ar-IQ" sz="1800" b="1" dirty="0" err="1"/>
              <a:t>البايوميكانيك</a:t>
            </a:r>
            <a:r>
              <a:rPr lang="ar-IQ" sz="1800" b="1" dirty="0"/>
              <a:t> , وهو نظام يعمل وفق نظام </a:t>
            </a:r>
            <a:r>
              <a:rPr lang="ar-IQ" sz="1800" b="1" dirty="0" err="1"/>
              <a:t>البايوميكانيك</a:t>
            </a:r>
            <a:r>
              <a:rPr lang="ar-IQ" sz="1800" b="1" dirty="0"/>
              <a:t> , يعتمد على التفسير والتعليل والاسس الميكانيكية , لغرض دراسة الحركة التشريحية , وهو مدخل لسلوك حركة الانسان ومساراته اثناء الأداء الرياضي , ويعد تجزئة الكل الى أجزاء ليتم دراستها بشكل مفصل ومعمق لذلك يمكن ان نعرفه </a:t>
            </a:r>
            <a:endParaRPr lang="ar-IQ" sz="1800" b="1" dirty="0" smtClean="0"/>
          </a:p>
          <a:p>
            <a:pPr algn="just" rtl="1">
              <a:lnSpc>
                <a:spcPct val="150000"/>
              </a:lnSpc>
            </a:pPr>
            <a:r>
              <a:rPr lang="ar-IQ" sz="1800" b="1" dirty="0"/>
              <a:t>هي عملية تجزئة الظاهرة الى أجزاء لكي يتم دراستها ومعرفة العلاقة بين تلك الأجزاء.   </a:t>
            </a:r>
            <a:endParaRPr lang="en-US" sz="1800" b="1" dirty="0"/>
          </a:p>
          <a:p>
            <a:pPr algn="just" rtl="1">
              <a:lnSpc>
                <a:spcPct val="150000"/>
              </a:lnSpc>
            </a:pPr>
            <a:r>
              <a:rPr lang="ar-IQ" sz="1800" b="1" dirty="0"/>
              <a:t>وهو أداة أساسية في كل مجالات التطور الرياضي، ومثال على ذلك الإنجازات الرياضية في بطولات العالم وما يحققه الرياضيون جاء ذلك لمساهمة التحليل الحركي في معرفة أفضل أداء وأفضل تكنيك.</a:t>
            </a:r>
            <a:endParaRPr lang="en-US" sz="1800" b="1" dirty="0"/>
          </a:p>
          <a:p>
            <a:pPr algn="just" rtl="1">
              <a:lnSpc>
                <a:spcPct val="150000"/>
              </a:lnSpc>
            </a:pPr>
            <a:r>
              <a:rPr lang="ar-IQ" sz="1800" b="1" dirty="0"/>
              <a:t>   لم يتوقف التحليل الحركي عند هذا الحد بل سعى الى ان يجد الحلول للمشكلات التي يعاني منها الرياضيون الذين يعانون من صعوبة التطور عند الوصول للمستويات العالية وإيجاد الطرق الصحيحة.</a:t>
            </a:r>
            <a:endParaRPr lang="en-US" sz="1800" b="1" dirty="0"/>
          </a:p>
          <a:p>
            <a:pPr algn="just">
              <a:lnSpc>
                <a:spcPct val="150000"/>
              </a:lnSpc>
            </a:pPr>
            <a:endParaRPr lang="en-US" sz="1800" b="1" dirty="0"/>
          </a:p>
        </p:txBody>
      </p:sp>
    </p:spTree>
    <p:extLst>
      <p:ext uri="{BB962C8B-B14F-4D97-AF65-F5344CB8AC3E}">
        <p14:creationId xmlns:p14="http://schemas.microsoft.com/office/powerpoint/2010/main" val="280960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lnSpc>
                <a:spcPct val="150000"/>
              </a:lnSpc>
            </a:pPr>
            <a:r>
              <a:rPr lang="ar-IQ" sz="1800" b="1" u="sng" dirty="0" smtClean="0"/>
              <a:t>التحليل الحركي </a:t>
            </a:r>
            <a:r>
              <a:rPr lang="ar-IQ" sz="1800" b="1" dirty="0" smtClean="0"/>
              <a:t>يقسم الى : التحليل </a:t>
            </a:r>
            <a:r>
              <a:rPr lang="ar-IQ" sz="1800" b="1" dirty="0" err="1" smtClean="0"/>
              <a:t>الكينماتيكي</a:t>
            </a:r>
            <a:r>
              <a:rPr lang="ar-IQ" sz="1800" b="1" dirty="0" smtClean="0"/>
              <a:t> : أي التحليل الظاهري للحركة أي عندما تحلل الحركة وفقا للمتغيرات والعوامل </a:t>
            </a:r>
            <a:r>
              <a:rPr lang="ar-IQ" sz="1800" b="1" dirty="0" err="1" smtClean="0"/>
              <a:t>الكيماتيكية</a:t>
            </a:r>
            <a:r>
              <a:rPr lang="ar-IQ" sz="1800" b="1" dirty="0" smtClean="0"/>
              <a:t> المتمثلة ب( المسافة والإزاحة والزمن والسرعة التعجيل )</a:t>
            </a:r>
            <a:br>
              <a:rPr lang="ar-IQ" sz="1800" b="1" dirty="0" smtClean="0"/>
            </a:br>
            <a:r>
              <a:rPr lang="ar-IQ" sz="1800" b="1" dirty="0" smtClean="0"/>
              <a:t>التحليل  </a:t>
            </a:r>
            <a:r>
              <a:rPr lang="ar-IQ" sz="1800" b="1" dirty="0" err="1" smtClean="0"/>
              <a:t>الكيناتيكي</a:t>
            </a:r>
            <a:r>
              <a:rPr lang="ar-IQ" sz="1800" b="1" dirty="0" smtClean="0"/>
              <a:t>: وهو تحليل الحركة وفقا </a:t>
            </a:r>
            <a:r>
              <a:rPr lang="ar-IQ" sz="1800" b="1" dirty="0" err="1" smtClean="0"/>
              <a:t>للاسس</a:t>
            </a:r>
            <a:r>
              <a:rPr lang="ar-IQ" sz="1800" b="1" dirty="0" smtClean="0"/>
              <a:t> </a:t>
            </a:r>
            <a:r>
              <a:rPr lang="ar-IQ" sz="1800" b="1" dirty="0" err="1" smtClean="0"/>
              <a:t>الكيناتيكية</a:t>
            </a:r>
            <a:r>
              <a:rPr lang="ar-IQ" sz="1800" b="1" dirty="0" smtClean="0"/>
              <a:t> والمتمثلة ب ( القوة والزمن والطاقة والقدرة ...الخ ) </a:t>
            </a:r>
            <a:r>
              <a:rPr lang="ar-IQ" sz="1800" dirty="0" smtClean="0"/>
              <a:t>.</a:t>
            </a:r>
            <a:endParaRPr lang="en-US" sz="1800" dirty="0"/>
          </a:p>
        </p:txBody>
      </p:sp>
      <p:sp>
        <p:nvSpPr>
          <p:cNvPr id="3" name="عنصر نائب للمحتوى 2"/>
          <p:cNvSpPr>
            <a:spLocks noGrp="1"/>
          </p:cNvSpPr>
          <p:nvPr>
            <p:ph idx="1"/>
          </p:nvPr>
        </p:nvSpPr>
        <p:spPr>
          <a:xfrm>
            <a:off x="646112" y="2052918"/>
            <a:ext cx="9403742" cy="4195481"/>
          </a:xfrm>
        </p:spPr>
        <p:txBody>
          <a:bodyPr>
            <a:normAutofit/>
          </a:bodyPr>
          <a:lstStyle/>
          <a:p>
            <a:pPr algn="just" rtl="1"/>
            <a:r>
              <a:rPr lang="ar-IQ" sz="1800" b="1" dirty="0" smtClean="0"/>
              <a:t>هناك اسلوبين للتحليل </a:t>
            </a:r>
            <a:r>
              <a:rPr lang="ar-IQ" sz="1800" b="1" dirty="0" err="1" smtClean="0"/>
              <a:t>البايوميكانيكي</a:t>
            </a:r>
            <a:r>
              <a:rPr lang="ar-IQ" sz="1800" b="1" dirty="0" smtClean="0"/>
              <a:t> للحركة الرياضية :</a:t>
            </a:r>
          </a:p>
          <a:p>
            <a:pPr algn="just" rtl="1"/>
            <a:r>
              <a:rPr lang="ar-IQ" sz="1800" b="1" u="sng" dirty="0" smtClean="0"/>
              <a:t>الأسلوب الكمي </a:t>
            </a:r>
            <a:r>
              <a:rPr lang="ar-IQ" sz="1800" b="1" dirty="0" smtClean="0"/>
              <a:t>: يتركز هذا الأسلوب على الوصف القياسي الرقمي  حيث يتم تحويل الأداء الحركي الى قيم وأرقام تعبر عن معاني لها مدلولات علمية لمتغيرات </a:t>
            </a:r>
            <a:r>
              <a:rPr lang="ar-IQ" sz="1800" b="1" dirty="0" err="1" smtClean="0"/>
              <a:t>البايوميكانيكية</a:t>
            </a:r>
            <a:r>
              <a:rPr lang="ar-IQ" sz="1800" b="1" dirty="0" smtClean="0"/>
              <a:t> , وتستخدم في هذا الأسلوب أجزاء مختلفة منها البسيط والمعقد لقياس وتحديد الأداء الى القيم والأرقام والمقادير للحالة الحركية , ومن خصائص هذا الأسلوب انه عالي الكلفة اقتصاديا , ويتطلب خلفيات ومستويات وخبرات طويلة . ومدرس التربية الرياضية والمدرب الرياضي بحاجة لمعرفة نتائج هذا النوع ولكن ليس بالشكل </a:t>
            </a:r>
            <a:r>
              <a:rPr lang="ar-IQ" sz="1800" b="1" dirty="0" err="1" smtClean="0"/>
              <a:t>التفصلي</a:t>
            </a:r>
            <a:r>
              <a:rPr lang="ar-IQ" sz="1800" b="1" dirty="0" smtClean="0"/>
              <a:t> الكامل .</a:t>
            </a:r>
          </a:p>
          <a:p>
            <a:pPr algn="just" rtl="1"/>
            <a:r>
              <a:rPr lang="ar-IQ" sz="1800" b="1" u="sng" dirty="0" smtClean="0"/>
              <a:t>الأسلوب الكيفي </a:t>
            </a:r>
            <a:r>
              <a:rPr lang="ar-IQ" sz="1800" b="1" dirty="0" smtClean="0"/>
              <a:t>: تتحدد في هذا الأسلوب دراسة الحركة بشكل عام دون الدخول في التفاصيل ويعتمد هذا الأسلوب على مجرد الملاحظة ثم إعادة تفاصيل الأداء من الذاكرة عند الشرح وتصحيح الأخطاء ,</a:t>
            </a:r>
          </a:p>
          <a:p>
            <a:pPr algn="just" rtl="1"/>
            <a:r>
              <a:rPr lang="ar-IQ" sz="1800" b="1" dirty="0" smtClean="0"/>
              <a:t>مثال على ذلك : عند الحكم على الاداء  في الوثب الطويل الثلاثي انه كان جيدا  فان ذلك يعني حكما كيفيا , لأننا حددنا نوعية الأداء تقديرا من دون استخدام الأرقام , ولكن عندما نقول انه وثب 12م فان هذا يعني فان هذا الحكم يكون حكما كميا .</a:t>
            </a:r>
            <a:endParaRPr lang="en-US" sz="1800" b="1" dirty="0"/>
          </a:p>
        </p:txBody>
      </p:sp>
    </p:spTree>
    <p:extLst>
      <p:ext uri="{BB962C8B-B14F-4D97-AF65-F5344CB8AC3E}">
        <p14:creationId xmlns:p14="http://schemas.microsoft.com/office/powerpoint/2010/main" val="3207472204"/>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IQ" b="1" dirty="0"/>
              <a:t>المحلل الرياضي</a:t>
            </a:r>
            <a:endParaRPr lang="en-US" dirty="0"/>
          </a:p>
        </p:txBody>
      </p:sp>
      <p:sp>
        <p:nvSpPr>
          <p:cNvPr id="3" name="عنصر نائب للمحتوى 2"/>
          <p:cNvSpPr>
            <a:spLocks noGrp="1"/>
          </p:cNvSpPr>
          <p:nvPr>
            <p:ph idx="1"/>
          </p:nvPr>
        </p:nvSpPr>
        <p:spPr/>
        <p:txBody>
          <a:bodyPr/>
          <a:lstStyle/>
          <a:p>
            <a:pPr algn="just" rtl="1">
              <a:lnSpc>
                <a:spcPct val="150000"/>
              </a:lnSpc>
            </a:pPr>
            <a:r>
              <a:rPr lang="ar-IQ" sz="1800" b="1" dirty="0"/>
              <a:t>يجب ان يمتلك المحلل الرياضي الاتي :-</a:t>
            </a:r>
            <a:endParaRPr lang="en-US" sz="1800" b="1" dirty="0"/>
          </a:p>
          <a:p>
            <a:pPr lvl="0" algn="just" rtl="1">
              <a:lnSpc>
                <a:spcPct val="150000"/>
              </a:lnSpc>
            </a:pPr>
            <a:r>
              <a:rPr lang="ar-IQ" sz="1800" b="1" dirty="0"/>
              <a:t>الخبرة في معرفة </a:t>
            </a:r>
            <a:r>
              <a:rPr lang="ar-IQ" sz="1800" b="1" dirty="0" err="1"/>
              <a:t>البايوميكانيك</a:t>
            </a:r>
            <a:r>
              <a:rPr lang="ar-IQ" sz="1800" b="1" dirty="0"/>
              <a:t> وقوانينه.</a:t>
            </a:r>
            <a:endParaRPr lang="en-US" sz="1800" b="1" dirty="0"/>
          </a:p>
          <a:p>
            <a:pPr lvl="0" algn="just" rtl="1">
              <a:lnSpc>
                <a:spcPct val="150000"/>
              </a:lnSpc>
            </a:pPr>
            <a:r>
              <a:rPr lang="ar-IQ" sz="1800" b="1" dirty="0"/>
              <a:t>ان يكون مطلع على علم التشريح وأجزاء ومفاصل الانسان.</a:t>
            </a:r>
            <a:endParaRPr lang="en-US" sz="1800" b="1" dirty="0"/>
          </a:p>
          <a:p>
            <a:pPr lvl="0" algn="just" rtl="1">
              <a:lnSpc>
                <a:spcPct val="150000"/>
              </a:lnSpc>
            </a:pPr>
            <a:r>
              <a:rPr lang="ar-IQ" sz="1800" b="1" dirty="0"/>
              <a:t>لديه خبرة ومعرفة بالمهارة التي يقوم بتحليلها أي يكون لديه خلفية معرفية بتلك المهارة ويدخل بعملية التدريب الرياضي باختيار الزوايا المناسبة واختيار المفاصل خلال عمليات التدريب التي يقوم والتي يجدها مناسبة.</a:t>
            </a:r>
            <a:endParaRPr lang="en-US" sz="1800" b="1" dirty="0"/>
          </a:p>
          <a:p>
            <a:pPr algn="r" rtl="1"/>
            <a:r>
              <a:rPr lang="en-US" b="1" dirty="0"/>
              <a:t> </a:t>
            </a:r>
          </a:p>
        </p:txBody>
      </p:sp>
      <p:pic>
        <p:nvPicPr>
          <p:cNvPr id="4" name="صورة 3"/>
          <p:cNvPicPr/>
          <p:nvPr/>
        </p:nvPicPr>
        <p:blipFill>
          <a:blip r:embed="rId2"/>
          <a:stretch>
            <a:fillRect/>
          </a:stretch>
        </p:blipFill>
        <p:spPr>
          <a:xfrm>
            <a:off x="1398495" y="4679576"/>
            <a:ext cx="8364070" cy="1757076"/>
          </a:xfrm>
          <a:prstGeom prst="rect">
            <a:avLst/>
          </a:prstGeom>
        </p:spPr>
      </p:pic>
    </p:spTree>
    <p:extLst>
      <p:ext uri="{BB962C8B-B14F-4D97-AF65-F5344CB8AC3E}">
        <p14:creationId xmlns:p14="http://schemas.microsoft.com/office/powerpoint/2010/main" val="1614971117"/>
      </p:ext>
    </p:extLst>
  </p:cSld>
  <p:clrMapOvr>
    <a:masterClrMapping/>
  </p:clrMapOvr>
  <p:transition spd="slow">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6111" y="412377"/>
            <a:ext cx="9404723" cy="1400530"/>
          </a:xfrm>
        </p:spPr>
        <p:txBody>
          <a:bodyPr/>
          <a:lstStyle/>
          <a:p>
            <a:pPr algn="ctr" rtl="1"/>
            <a:r>
              <a:rPr lang="ar-IQ" b="1" dirty="0"/>
              <a:t>أهمية التحليل الحركي في حياتنا </a:t>
            </a:r>
            <a:endParaRPr lang="en-US" dirty="0"/>
          </a:p>
        </p:txBody>
      </p:sp>
      <p:sp>
        <p:nvSpPr>
          <p:cNvPr id="3" name="عنصر نائب للمحتوى 2"/>
          <p:cNvSpPr>
            <a:spLocks noGrp="1"/>
          </p:cNvSpPr>
          <p:nvPr>
            <p:ph idx="1"/>
          </p:nvPr>
        </p:nvSpPr>
        <p:spPr/>
        <p:txBody>
          <a:bodyPr>
            <a:normAutofit/>
          </a:bodyPr>
          <a:lstStyle/>
          <a:p>
            <a:pPr lvl="0" algn="just" rtl="1">
              <a:lnSpc>
                <a:spcPct val="100000"/>
              </a:lnSpc>
            </a:pPr>
            <a:r>
              <a:rPr lang="ar-IQ" sz="1800" b="1" dirty="0"/>
              <a:t>تعليل الحركات وتفسيرها من خلال </a:t>
            </a:r>
            <a:r>
              <a:rPr lang="ar-IQ" sz="1800" b="1" dirty="0" smtClean="0"/>
              <a:t>معرفة </a:t>
            </a:r>
            <a:r>
              <a:rPr lang="ar-IQ" sz="1800" b="1" dirty="0" err="1" smtClean="0"/>
              <a:t>البايوميكانيك</a:t>
            </a:r>
            <a:r>
              <a:rPr lang="ar-IQ" sz="1800" b="1" dirty="0" smtClean="0"/>
              <a:t> </a:t>
            </a:r>
            <a:r>
              <a:rPr lang="ar-IQ" sz="1800" dirty="0"/>
              <a:t>.</a:t>
            </a:r>
            <a:endParaRPr lang="en-US" sz="1800" b="1" dirty="0"/>
          </a:p>
          <a:p>
            <a:pPr lvl="0" algn="just" rtl="1">
              <a:lnSpc>
                <a:spcPct val="100000"/>
              </a:lnSpc>
            </a:pPr>
            <a:r>
              <a:rPr lang="ar-IQ" sz="1800" b="1" dirty="0"/>
              <a:t>يبحث في القوانين من خلال الحركة وكما هو في القفز العالي، واجتياز الحواجز والقفز الطويل، هناك خلال  مجموعة من القوانين التي تساهم في الأداء الرياضي على الرياضي والمدرب ان يكون مطلع  على هذه القوانين لكي يضع البرامج التدريبية التي تناسب في رفع مستوى اللاعب والفريق بشكل افصل .</a:t>
            </a:r>
            <a:endParaRPr lang="en-US" sz="1800" b="1" dirty="0"/>
          </a:p>
          <a:p>
            <a:pPr lvl="0" algn="just" rtl="1">
              <a:lnSpc>
                <a:spcPct val="100000"/>
              </a:lnSpc>
            </a:pPr>
            <a:r>
              <a:rPr lang="ar-IQ" sz="1800" b="1" dirty="0"/>
              <a:t>كذلك يعمل على اكتشاف طرق جديدة وغير معروفة وغير معقدة , طريقة معينة باجتياز مانع او بتمرير كرة بعمل </a:t>
            </a:r>
            <a:r>
              <a:rPr lang="ar-IQ" sz="1800" b="1" dirty="0" err="1"/>
              <a:t>دورانات</a:t>
            </a:r>
            <a:r>
              <a:rPr lang="ar-IQ" sz="1800" b="1" dirty="0"/>
              <a:t> بالجسم , مثال ذلك طريقة القفز العالي التي كانت في السباق تستخدم الطريقة </a:t>
            </a:r>
            <a:r>
              <a:rPr lang="ar-IQ" sz="1800" b="1" dirty="0" err="1"/>
              <a:t>المقصية</a:t>
            </a:r>
            <a:r>
              <a:rPr lang="ar-IQ" sz="1800" b="1" dirty="0"/>
              <a:t> </a:t>
            </a:r>
            <a:r>
              <a:rPr lang="ar-IQ" sz="1800" b="1" dirty="0" err="1"/>
              <a:t>والسرجية</a:t>
            </a:r>
            <a:r>
              <a:rPr lang="ar-IQ" sz="1800" b="1" dirty="0"/>
              <a:t> والدحرجة ثم تطورت الى طريقة فسفوري التي انتشرت لمميزاتها </a:t>
            </a:r>
            <a:r>
              <a:rPr lang="ar-IQ" sz="1800" b="1" dirty="0" smtClean="0"/>
              <a:t>:</a:t>
            </a:r>
          </a:p>
          <a:p>
            <a:pPr lvl="0" algn="just" rtl="1">
              <a:lnSpc>
                <a:spcPct val="100000"/>
              </a:lnSpc>
            </a:pPr>
            <a:endParaRPr lang="en-US" sz="1800" b="1" dirty="0"/>
          </a:p>
        </p:txBody>
      </p:sp>
      <p:pic>
        <p:nvPicPr>
          <p:cNvPr id="4" name="صورة 3"/>
          <p:cNvPicPr/>
          <p:nvPr/>
        </p:nvPicPr>
        <p:blipFill>
          <a:blip r:embed="rId2"/>
          <a:stretch>
            <a:fillRect/>
          </a:stretch>
        </p:blipFill>
        <p:spPr>
          <a:xfrm>
            <a:off x="1317813" y="4450975"/>
            <a:ext cx="8606116" cy="1581949"/>
          </a:xfrm>
          <a:prstGeom prst="rect">
            <a:avLst/>
          </a:prstGeom>
        </p:spPr>
      </p:pic>
    </p:spTree>
    <p:extLst>
      <p:ext uri="{BB962C8B-B14F-4D97-AF65-F5344CB8AC3E}">
        <p14:creationId xmlns:p14="http://schemas.microsoft.com/office/powerpoint/2010/main" val="2812899025"/>
      </p:ext>
    </p:extLst>
  </p:cSld>
  <p:clrMapOvr>
    <a:masterClrMapping/>
  </p:clrMapOvr>
  <p:transition spd="slow">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normAutofit fontScale="77500" lnSpcReduction="20000"/>
          </a:bodyPr>
          <a:lstStyle/>
          <a:p>
            <a:pPr lvl="0" algn="just" rtl="1">
              <a:lnSpc>
                <a:spcPct val="110000"/>
              </a:lnSpc>
            </a:pPr>
            <a:r>
              <a:rPr lang="ar-IQ" sz="2300" dirty="0"/>
              <a:t>يجيب</a:t>
            </a:r>
            <a:r>
              <a:rPr lang="ar-IQ" sz="2300" b="1" dirty="0"/>
              <a:t> على كثير من الأسئلة، مثال على ذلك القافز الأمريكي في اولمبياد المكسيك، استطاع ان يكسر الرقم العالمي ثلاث مرات، ومن خلال دراسة التحليل الحركي عرفت الأسباب ( البيئة , الارتفاع عن سطح البحر اكثر من 2000م بمقدار يقل 3,. بالمئة ثم كثافة الهواء كانت قليلة , وبالتالي فان البيئة مناسبة لتحقيق إنجازات افضل بالنسبة لفعاليات </a:t>
            </a:r>
            <a:r>
              <a:rPr lang="ar-IQ" sz="2300" b="1" dirty="0" err="1"/>
              <a:t>الاركاض</a:t>
            </a:r>
            <a:r>
              <a:rPr lang="ar-IQ" sz="2300" b="1" dirty="0"/>
              <a:t> والقفز .</a:t>
            </a:r>
            <a:endParaRPr lang="en-US" sz="2300" b="1" dirty="0"/>
          </a:p>
          <a:p>
            <a:pPr lvl="0" algn="just" rtl="1">
              <a:lnSpc>
                <a:spcPct val="110000"/>
              </a:lnSpc>
            </a:pPr>
            <a:r>
              <a:rPr lang="ar-IQ" sz="2300" b="1" dirty="0"/>
              <a:t>يعطي للمدرب صورة واضحة حول أداء الرياضي </a:t>
            </a:r>
            <a:r>
              <a:rPr lang="ar-IQ" sz="2300" b="1" dirty="0" smtClean="0"/>
              <a:t>لأنه </a:t>
            </a:r>
            <a:r>
              <a:rPr lang="ar-IQ" sz="2300" b="1" dirty="0"/>
              <a:t>يعتمد على التسجيل الصوري </a:t>
            </a:r>
            <a:r>
              <a:rPr lang="ar-IQ" sz="2300" b="1" dirty="0" err="1"/>
              <a:t>والفديوي</a:t>
            </a:r>
            <a:r>
              <a:rPr lang="ar-IQ" sz="2300" b="1" dirty="0"/>
              <a:t> وإعادة عرضه مما يعطي للمدرب صورة واضحة عن أداء اللاعب.</a:t>
            </a:r>
            <a:endParaRPr lang="en-US" sz="2300" b="1" dirty="0"/>
          </a:p>
          <a:p>
            <a:pPr lvl="0" algn="just" rtl="1">
              <a:lnSpc>
                <a:spcPct val="110000"/>
              </a:lnSpc>
            </a:pPr>
            <a:r>
              <a:rPr lang="ar-IQ" sz="2300" b="1" dirty="0"/>
              <a:t>اصبح ركيزة للمدرب لمتابعة تطور مستويات اللاعبين خلال الأشهر والسنين من خلال التصوير .</a:t>
            </a:r>
            <a:endParaRPr lang="en-US" sz="2300" b="1" dirty="0"/>
          </a:p>
          <a:p>
            <a:pPr lvl="0" algn="just" rtl="1">
              <a:lnSpc>
                <a:spcPct val="110000"/>
              </a:lnSpc>
            </a:pPr>
            <a:r>
              <a:rPr lang="ar-IQ" sz="2300" b="1" dirty="0"/>
              <a:t>من خلاله ممكن ان نصمم أجهزة مساعدة تنظم مسارات حركية </a:t>
            </a:r>
            <a:r>
              <a:rPr lang="ar-IQ" sz="2300" b="1" dirty="0" err="1"/>
              <a:t>نعلاج</a:t>
            </a:r>
            <a:r>
              <a:rPr lang="ar-IQ" sz="2300" b="1" dirty="0"/>
              <a:t> بها الأخطاء التي يقع بها الرياضيون .</a:t>
            </a:r>
            <a:endParaRPr lang="en-US" sz="2300" b="1" dirty="0"/>
          </a:p>
          <a:p>
            <a:pPr lvl="0" algn="just" rtl="1">
              <a:lnSpc>
                <a:spcPct val="110000"/>
              </a:lnSpc>
            </a:pPr>
            <a:r>
              <a:rPr lang="ar-IQ" sz="2300" b="1" dirty="0"/>
              <a:t>اصبح أداة أساسية للتحكيم للأداء كما هو الحال في رياضة الجمباز والملاكمة لإعطاء النقاط .</a:t>
            </a:r>
            <a:endParaRPr lang="en-US" sz="2300" b="1" dirty="0"/>
          </a:p>
          <a:p>
            <a:pPr lvl="0" algn="just" rtl="1">
              <a:lnSpc>
                <a:spcPct val="110000"/>
              </a:lnSpc>
            </a:pPr>
            <a:r>
              <a:rPr lang="ar-IQ" sz="2300" b="1" dirty="0"/>
              <a:t>يعمل على الكشف عن الإصابات وسرعة تحسنها وتطورها , ومعرفة الحركات التي تؤدي الى الإصابة وإعادة تأهيلها .</a:t>
            </a:r>
            <a:endParaRPr lang="en-US" sz="2300" b="1" dirty="0"/>
          </a:p>
          <a:p>
            <a:pPr lvl="0" algn="just" rtl="1">
              <a:lnSpc>
                <a:spcPct val="110000"/>
              </a:lnSpc>
            </a:pPr>
            <a:r>
              <a:rPr lang="ar-IQ" sz="2300" b="1" dirty="0"/>
              <a:t>يعمل على كشف الأخطاء بشكل مسبق لدى اللاعبين مما يساعد في عملية تصحيح مبكر ولكي لا تكون الحالة مزمنة اللاعب في أداء معين او اتجاه معين من خلال إيجاد برمجيات تصحيحية لكي يتلقاها اللاعب والمدرب </a:t>
            </a:r>
            <a:r>
              <a:rPr lang="ar-IQ" dirty="0"/>
              <a:t>.</a:t>
            </a:r>
            <a:endParaRPr lang="en-US" dirty="0"/>
          </a:p>
        </p:txBody>
      </p:sp>
      <p:pic>
        <p:nvPicPr>
          <p:cNvPr id="4" name="صورة 3"/>
          <p:cNvPicPr/>
          <p:nvPr/>
        </p:nvPicPr>
        <p:blipFill>
          <a:blip r:embed="rId2"/>
          <a:stretch>
            <a:fillRect/>
          </a:stretch>
        </p:blipFill>
        <p:spPr>
          <a:xfrm>
            <a:off x="646111" y="419704"/>
            <a:ext cx="9291265" cy="1433544"/>
          </a:xfrm>
          <a:prstGeom prst="rect">
            <a:avLst/>
          </a:prstGeom>
        </p:spPr>
      </p:pic>
    </p:spTree>
    <p:extLst>
      <p:ext uri="{BB962C8B-B14F-4D97-AF65-F5344CB8AC3E}">
        <p14:creationId xmlns:p14="http://schemas.microsoft.com/office/powerpoint/2010/main" val="299701009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rtl="1"/>
            <a:r>
              <a:rPr lang="ar-IQ" sz="4000" b="1" dirty="0"/>
              <a:t>قواعد التحليل الحركي التي يجب ان يلتزم بها القائم بالتحليل </a:t>
            </a:r>
            <a:endParaRPr lang="en-US" sz="4000" dirty="0"/>
          </a:p>
        </p:txBody>
      </p:sp>
      <p:sp>
        <p:nvSpPr>
          <p:cNvPr id="3" name="عنصر نائب للمحتوى 2"/>
          <p:cNvSpPr>
            <a:spLocks noGrp="1"/>
          </p:cNvSpPr>
          <p:nvPr>
            <p:ph idx="1"/>
          </p:nvPr>
        </p:nvSpPr>
        <p:spPr/>
        <p:txBody>
          <a:bodyPr/>
          <a:lstStyle/>
          <a:p>
            <a:pPr lvl="0" algn="r" rtl="1">
              <a:lnSpc>
                <a:spcPct val="150000"/>
              </a:lnSpc>
            </a:pPr>
            <a:r>
              <a:rPr lang="ar-IQ" b="1" dirty="0" smtClean="0"/>
              <a:t>تحديد اسم المهارة موضوع التحليل مثال ( الضرب الساحق , التهديف البعيد بكرة السلة ).</a:t>
            </a:r>
            <a:endParaRPr lang="en-US" b="1" dirty="0" smtClean="0"/>
          </a:p>
          <a:p>
            <a:pPr lvl="0" algn="r" rtl="1">
              <a:lnSpc>
                <a:spcPct val="150000"/>
              </a:lnSpc>
            </a:pPr>
            <a:r>
              <a:rPr lang="ar-IQ" b="1" dirty="0" smtClean="0"/>
              <a:t>تحديد الهدف من التحليل (قياس متغيرات </a:t>
            </a:r>
            <a:r>
              <a:rPr lang="ar-IQ" b="1" dirty="0" err="1" smtClean="0"/>
              <a:t>كينماتيكية</a:t>
            </a:r>
            <a:r>
              <a:rPr lang="ar-IQ" b="1" dirty="0" smtClean="0"/>
              <a:t> , او متغيرات </a:t>
            </a:r>
            <a:r>
              <a:rPr lang="ar-IQ" b="1" dirty="0" err="1" smtClean="0"/>
              <a:t>كينتكية</a:t>
            </a:r>
            <a:r>
              <a:rPr lang="ar-IQ" b="1" dirty="0" smtClean="0"/>
              <a:t> ) .</a:t>
            </a:r>
          </a:p>
          <a:p>
            <a:pPr lvl="0" algn="r" rtl="1">
              <a:lnSpc>
                <a:spcPct val="150000"/>
              </a:lnSpc>
            </a:pPr>
            <a:r>
              <a:rPr lang="ar-IQ" b="1" dirty="0" smtClean="0"/>
              <a:t>المتغيرات </a:t>
            </a:r>
            <a:r>
              <a:rPr lang="ar-IQ" b="1" dirty="0" err="1" smtClean="0"/>
              <a:t>الكينماتيكية</a:t>
            </a:r>
            <a:r>
              <a:rPr lang="ar-IQ" b="1" dirty="0" smtClean="0"/>
              <a:t> :بمعنى الوصف الظاهري للحركة دون الرجوع للقوى المسببة لها مثل الكتلة والقوى . اما المتغيرات </a:t>
            </a:r>
            <a:r>
              <a:rPr lang="ar-IQ" b="1" dirty="0" err="1" smtClean="0"/>
              <a:t>الكينتيكية</a:t>
            </a:r>
            <a:r>
              <a:rPr lang="ar-IQ" b="1" dirty="0" smtClean="0"/>
              <a:t> فهي : التي تتناول القوى المسببة للحركة مثل الشغل والسرعة</a:t>
            </a:r>
            <a:endParaRPr lang="en-US" b="1" dirty="0" smtClean="0"/>
          </a:p>
          <a:p>
            <a:pPr lvl="0" algn="r" rtl="1">
              <a:lnSpc>
                <a:spcPct val="150000"/>
              </a:lnSpc>
            </a:pPr>
            <a:r>
              <a:rPr lang="ar-IQ" b="1" dirty="0" smtClean="0"/>
              <a:t>تحديد الوسائل والأجهزة التي يقاس بها: (متغيرات </a:t>
            </a:r>
            <a:r>
              <a:rPr lang="ar-IQ" b="1" dirty="0" err="1" smtClean="0"/>
              <a:t>كينماتيكية</a:t>
            </a:r>
            <a:r>
              <a:rPr lang="ar-IQ" b="1" dirty="0" smtClean="0"/>
              <a:t> او </a:t>
            </a:r>
            <a:r>
              <a:rPr lang="ar-IQ" b="1" dirty="0" err="1" smtClean="0"/>
              <a:t>كينتيكية</a:t>
            </a:r>
            <a:r>
              <a:rPr lang="ar-IQ" b="1" dirty="0" smtClean="0"/>
              <a:t> ).</a:t>
            </a:r>
            <a:endParaRPr lang="en-US" b="1" dirty="0" smtClean="0"/>
          </a:p>
          <a:p>
            <a:pPr lvl="0" algn="r" rtl="1">
              <a:lnSpc>
                <a:spcPct val="150000"/>
              </a:lnSpc>
            </a:pPr>
            <a:r>
              <a:rPr lang="ar-IQ" b="1" dirty="0" smtClean="0"/>
              <a:t>يجب ان يجد العلاقة بين المتغيرات مثال الزوايا في العاب المقذوفات لرمي القرض والثقل.</a:t>
            </a:r>
            <a:endParaRPr lang="en-US" b="1" dirty="0" smtClean="0"/>
          </a:p>
          <a:p>
            <a:pPr marL="0" indent="0" algn="r" rtl="1">
              <a:lnSpc>
                <a:spcPct val="150000"/>
              </a:lnSpc>
              <a:buNone/>
            </a:pPr>
            <a:endParaRPr lang="en-US" b="1" dirty="0" smtClean="0"/>
          </a:p>
          <a:p>
            <a:pPr algn="r" rtl="1">
              <a:lnSpc>
                <a:spcPct val="150000"/>
              </a:lnSpc>
            </a:pPr>
            <a:endParaRPr lang="en-US" b="1" dirty="0"/>
          </a:p>
        </p:txBody>
      </p:sp>
    </p:spTree>
    <p:extLst>
      <p:ext uri="{BB962C8B-B14F-4D97-AF65-F5344CB8AC3E}">
        <p14:creationId xmlns:p14="http://schemas.microsoft.com/office/powerpoint/2010/main" val="3754088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يون">
  <a:themeElements>
    <a:clrScheme name="أيون">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أيون">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يون">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220</TotalTime>
  <Words>1084</Words>
  <Application>Microsoft Office PowerPoint</Application>
  <PresentationFormat>مخصص</PresentationFormat>
  <Paragraphs>57</Paragraphs>
  <Slides>13</Slides>
  <Notes>0</Notes>
  <HiddenSlides>0</HiddenSlides>
  <MMClips>1</MMClips>
  <ScaleCrop>false</ScaleCrop>
  <HeadingPairs>
    <vt:vector size="4" baseType="variant">
      <vt:variant>
        <vt:lpstr>نسق</vt:lpstr>
      </vt:variant>
      <vt:variant>
        <vt:i4>1</vt:i4>
      </vt:variant>
      <vt:variant>
        <vt:lpstr>عناوين الشرائح</vt:lpstr>
      </vt:variant>
      <vt:variant>
        <vt:i4>13</vt:i4>
      </vt:variant>
    </vt:vector>
  </HeadingPairs>
  <TitlesOfParts>
    <vt:vector size="14" baseType="lpstr">
      <vt:lpstr>أيون</vt:lpstr>
      <vt:lpstr>التحليل  الحركي الأثار الإيجابية في حركات الانسان </vt:lpstr>
      <vt:lpstr>ان التحليل الحركي يستخدم لكل المشاكل التي تتعلق بالتعلم الحركي والانجاز الرياضي العالي . يقوم بتشخيص الحركات وأجزائها ومقارنة هذه الأجزاء المحللة بانجاز حركي آخر . التحليل الحركي يجيب عن الكثير من الأسئلة التي تتعلق بالإنجاز الرياضي او كيف يمكن تحقيق الهدف المرسوم او كيف تتم الحركة .</vt:lpstr>
      <vt:lpstr>الحركات الرياضية</vt:lpstr>
      <vt:lpstr>البايوميكانيك علم تشخيصي تقويمي يبحث في تطبيقات قوانين الحركة على حركة الكائن الحي، ان المصطلح اللاتيني يتكون من مقطعين وكما هو مذكور في كل المصادر حيث ان المقطع الاول Bio  ويعني حيوي والثاني Mechanics  ويعني الميكانيكـــا او الالة. يعني علم دراسة حركة الانسان بشكل عام وفق مفاهيم علوم الرياضة يعني علم دراسة الحركة الرياضية وكيفية الوصول الى تحقيق الانجاز العالي.</vt:lpstr>
      <vt:lpstr>التحليل الحركي يقسم الى : التحليل الكينماتيكي : أي التحليل الظاهري للحركة أي عندما تحلل الحركة وفقا للمتغيرات والعوامل الكيماتيكية المتمثلة ب( المسافة والإزاحة والزمن والسرعة التعجيل ) التحليل  الكيناتيكي: وهو تحليل الحركة وفقا للاسس الكيناتيكية والمتمثلة ب ( القوة والزمن والطاقة والقدرة ...الخ ) .</vt:lpstr>
      <vt:lpstr>المحلل الرياضي</vt:lpstr>
      <vt:lpstr>أهمية التحليل الحركي في حياتنا </vt:lpstr>
      <vt:lpstr>عرض تقديمي في PowerPoint</vt:lpstr>
      <vt:lpstr>قواعد التحليل الحركي التي يجب ان يلتزم بها القائم بالتحليل </vt:lpstr>
      <vt:lpstr>خطوات التحليل الحركي </vt:lpstr>
      <vt:lpstr>- الغاء الجانب الذاتي . تفسير النتائج بالأدلة والبراهين , مثال على ذلك تحقيق اللاعب الجاميكي يوسين بولت لوقت 9,58 في فعالية 100م هنا يجب ان نحلل زاوية الانطلاق , الوقت في 30م الأولى ,طول الخطوة وهكذا.-</vt:lpstr>
      <vt:lpstr>عرض تقديمي في PowerPoint</vt:lpstr>
      <vt:lpstr>الأهداف أو الأغراض للتحليل الحركي: </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التحليل الحركي الأثار الإيجابية في حركات الانسان</dc:title>
  <dc:creator>Maher</dc:creator>
  <cp:lastModifiedBy>AH</cp:lastModifiedBy>
  <cp:revision>26</cp:revision>
  <dcterms:created xsi:type="dcterms:W3CDTF">2023-11-13T17:43:48Z</dcterms:created>
  <dcterms:modified xsi:type="dcterms:W3CDTF">2024-03-06T06:26:29Z</dcterms:modified>
</cp:coreProperties>
</file>